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77" r:id="rId5"/>
    <p:sldId id="275" r:id="rId6"/>
    <p:sldId id="276" r:id="rId7"/>
    <p:sldId id="279" r:id="rId8"/>
    <p:sldId id="278" r:id="rId9"/>
    <p:sldId id="280" r:id="rId10"/>
    <p:sldId id="281" r:id="rId11"/>
    <p:sldId id="282" r:id="rId12"/>
    <p:sldId id="265" r:id="rId13"/>
    <p:sldId id="283" r:id="rId14"/>
    <p:sldId id="261" r:id="rId15"/>
    <p:sldId id="260" r:id="rId16"/>
    <p:sldId id="271" r:id="rId17"/>
    <p:sldId id="272" r:id="rId18"/>
    <p:sldId id="262" r:id="rId19"/>
    <p:sldId id="269" r:id="rId20"/>
    <p:sldId id="284" r:id="rId21"/>
    <p:sldId id="267" r:id="rId22"/>
    <p:sldId id="285" r:id="rId23"/>
    <p:sldId id="268" r:id="rId24"/>
    <p:sldId id="264" r:id="rId25"/>
    <p:sldId id="266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/>
    <p:restoredTop sz="86357" autoAdjust="0"/>
  </p:normalViewPr>
  <p:slideViewPr>
    <p:cSldViewPr snapToGrid="0" snapToObjects="1">
      <p:cViewPr varScale="1">
        <p:scale>
          <a:sx n="95" d="100"/>
          <a:sy n="95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80A46-A256-4C4F-9005-EC6C20CAEDF0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BB93F-A86D-5241-A1A0-43AC303DC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4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 typeface="+mj-lt"/>
              <a:buNone/>
            </a:pPr>
            <a:r>
              <a:rPr lang="en-US" sz="3400" dirty="0" smtClean="0"/>
              <a:t>1. Nation's largest bike share program, with 12,000 bikes and 750 stations across Manhattan, Brooklyn, Queens and Jersey City. </a:t>
            </a:r>
          </a:p>
          <a:p>
            <a:pPr fontAlgn="base"/>
            <a:endParaRPr lang="en-US" sz="3400" dirty="0" smtClean="0"/>
          </a:p>
          <a:p>
            <a:pPr marL="0" indent="0" fontAlgn="base">
              <a:buFont typeface="+mj-lt"/>
              <a:buNone/>
            </a:pPr>
            <a:r>
              <a:rPr lang="en-US" sz="3400" dirty="0" smtClean="0"/>
              <a:t>2. Benefits </a:t>
            </a:r>
          </a:p>
          <a:p>
            <a:pPr lvl="1" fontAlgn="base"/>
            <a:r>
              <a:rPr lang="en-US" sz="3400" dirty="0" smtClean="0"/>
              <a:t>Save Money </a:t>
            </a:r>
          </a:p>
          <a:p>
            <a:pPr lvl="1" fontAlgn="base"/>
            <a:r>
              <a:rPr lang="en-US" sz="3400" dirty="0" smtClean="0"/>
              <a:t>Save Time </a:t>
            </a:r>
          </a:p>
          <a:p>
            <a:pPr lvl="1" fontAlgn="base"/>
            <a:r>
              <a:rPr lang="en-US" sz="3400" dirty="0" smtClean="0"/>
              <a:t>Get Exercise </a:t>
            </a:r>
          </a:p>
          <a:p>
            <a:pPr lvl="1" fontAlgn="base"/>
            <a:r>
              <a:rPr lang="en-US" sz="3400" dirty="0" smtClean="0"/>
              <a:t>Go Green </a:t>
            </a:r>
          </a:p>
          <a:p>
            <a:endParaRPr lang="en-US" dirty="0" smtClean="0"/>
          </a:p>
          <a:p>
            <a:r>
              <a:rPr lang="en-US" dirty="0" smtClean="0"/>
              <a:t>3.</a:t>
            </a:r>
            <a:r>
              <a:rPr lang="en-US" baseline="0" dirty="0" smtClean="0"/>
              <a:t> Talk about the motivation for studying it.</a:t>
            </a:r>
          </a:p>
          <a:p>
            <a:r>
              <a:rPr lang="en-US" baseline="0" dirty="0" smtClean="0"/>
              <a:t>   -- Current bike share company use their experience and last year’s data to rebalance bikes between stations</a:t>
            </a:r>
          </a:p>
          <a:p>
            <a:r>
              <a:rPr lang="en-US" baseline="0" dirty="0" smtClean="0"/>
              <a:t>  --- Our goal was to get something reasonable working so we can take the product to them…..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85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Activity of 3-day passes members</a:t>
            </a:r>
            <a:r>
              <a:rPr lang="en-US" sz="1200" baseline="0" dirty="0" smtClean="0"/>
              <a:t> per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With the help of actual data, we were able to determine the flow of the bikes, distance, popular stations and the</a:t>
            </a:r>
            <a:r>
              <a:rPr lang="en-US" sz="1200" baseline="0" dirty="0" smtClean="0"/>
              <a:t> busy days – weekdays or weekends.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4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9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3400" dirty="0" smtClean="0"/>
              <a:t>Pricing Options </a:t>
            </a:r>
          </a:p>
          <a:p>
            <a:pPr lvl="1" fontAlgn="base"/>
            <a:r>
              <a:rPr lang="en-US" sz="3400" dirty="0" smtClean="0"/>
              <a:t>Single Ride </a:t>
            </a:r>
          </a:p>
          <a:p>
            <a:pPr lvl="1" fontAlgn="base"/>
            <a:r>
              <a:rPr lang="en-US" sz="3400" dirty="0" smtClean="0"/>
              <a:t>Day Pass </a:t>
            </a:r>
          </a:p>
          <a:p>
            <a:pPr lvl="1" fontAlgn="base"/>
            <a:r>
              <a:rPr lang="en-US" sz="3400" dirty="0" smtClean="0"/>
              <a:t>Annual Membership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1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– Bikes</a:t>
            </a:r>
            <a:r>
              <a:rPr lang="en-US" baseline="0" dirty="0" smtClean="0"/>
              <a:t> available</a:t>
            </a:r>
          </a:p>
          <a:p>
            <a:r>
              <a:rPr lang="en-US" baseline="0" dirty="0" smtClean="0"/>
              <a:t>Yellow – Bikes are low – 1 or 2 left</a:t>
            </a:r>
          </a:p>
          <a:p>
            <a:r>
              <a:rPr lang="en-US" baseline="0" dirty="0" smtClean="0"/>
              <a:t>Red – No bikes available.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Reason to display the graph to show how company might be losing money for not rebalancing the stations 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66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Distribution of stations across the operating area</a:t>
            </a:r>
          </a:p>
          <a:p>
            <a:r>
              <a:rPr lang="en-US" sz="2400" dirty="0" smtClean="0"/>
              <a:t>Picking the optimum number of bikes needed to maximize profitably</a:t>
            </a:r>
          </a:p>
          <a:p>
            <a:r>
              <a:rPr lang="en-US" sz="2400" dirty="0" smtClean="0"/>
              <a:t>Picking the number of docks at each station to facilitate usage</a:t>
            </a:r>
          </a:p>
          <a:p>
            <a:endParaRPr lang="en-US" sz="2400" dirty="0" smtClean="0"/>
          </a:p>
          <a:p>
            <a:endParaRPr lang="en-US" sz="1200" dirty="0" smtClean="0"/>
          </a:p>
          <a:p>
            <a:r>
              <a:rPr lang="en-US" sz="2400" dirty="0" smtClean="0"/>
              <a:t>Pre-balancing and Rebalancing</a:t>
            </a:r>
          </a:p>
          <a:p>
            <a:pPr lvl="1"/>
            <a:r>
              <a:rPr lang="en-US" sz="2400" dirty="0" smtClean="0"/>
              <a:t>Biggest challenge</a:t>
            </a:r>
          </a:p>
          <a:p>
            <a:pPr lvl="1"/>
            <a:r>
              <a:rPr lang="en-US" sz="2400" dirty="0" smtClean="0"/>
              <a:t>Expensive</a:t>
            </a:r>
          </a:p>
          <a:p>
            <a:pPr lvl="1"/>
            <a:r>
              <a:rPr lang="en-US" sz="2400" dirty="0" smtClean="0"/>
              <a:t>Resource Intensive</a:t>
            </a:r>
          </a:p>
          <a:p>
            <a:pPr lvl="1"/>
            <a:r>
              <a:rPr lang="en-US" sz="2400" dirty="0" smtClean="0"/>
              <a:t>Difficult to implement successfully during the day</a:t>
            </a:r>
          </a:p>
          <a:p>
            <a:endParaRPr lang="en-US" sz="2400" dirty="0" smtClean="0"/>
          </a:p>
          <a:p>
            <a:r>
              <a:rPr lang="en-US" sz="2400" dirty="0" smtClean="0"/>
              <a:t>We will try to tackle the hardest challenge for the bike operators</a:t>
            </a:r>
          </a:p>
          <a:p>
            <a:r>
              <a:rPr lang="en-US" sz="2400" dirty="0" smtClean="0"/>
              <a:t>Optimization problem is to produce series of truck routes to get system balanced</a:t>
            </a:r>
          </a:p>
          <a:p>
            <a:pPr lvl="1"/>
            <a:r>
              <a:rPr lang="en-US" sz="2400" dirty="0" smtClean="0"/>
              <a:t>Overnight (Pre-Balancing) </a:t>
            </a:r>
          </a:p>
          <a:p>
            <a:pPr lvl="2"/>
            <a:r>
              <a:rPr lang="en-US" sz="2000" dirty="0" smtClean="0"/>
              <a:t>Low traffic</a:t>
            </a:r>
          </a:p>
          <a:p>
            <a:pPr lvl="2"/>
            <a:r>
              <a:rPr lang="en-US" sz="2000" dirty="0" smtClean="0"/>
              <a:t>Resulting trip times are reliable and short</a:t>
            </a:r>
          </a:p>
          <a:p>
            <a:pPr lvl="1"/>
            <a:r>
              <a:rPr lang="en-US" sz="2400" dirty="0" smtClean="0"/>
              <a:t>During the day (Rebalancing)</a:t>
            </a:r>
          </a:p>
          <a:p>
            <a:pPr lvl="2"/>
            <a:r>
              <a:rPr lang="en-US" sz="2000" dirty="0" smtClean="0"/>
              <a:t>High traffic</a:t>
            </a:r>
          </a:p>
          <a:p>
            <a:pPr lvl="2"/>
            <a:r>
              <a:rPr lang="en-US" sz="2000" dirty="0" smtClean="0"/>
              <a:t>Motivates the use of bike trailers instead of trucks to allow easy move through the city</a:t>
            </a:r>
          </a:p>
          <a:p>
            <a:pPr lvl="1"/>
            <a:r>
              <a:rPr lang="en-US" sz="2400" dirty="0" smtClean="0"/>
              <a:t>End goal is not to maintain system balance but ensure users are never far from bike or dock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01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Quick overview of the </a:t>
            </a:r>
            <a:r>
              <a:rPr lang="en-US" sz="1200" dirty="0" err="1" smtClean="0"/>
              <a:t>Citibike</a:t>
            </a:r>
            <a:r>
              <a:rPr lang="en-US" sz="1200" baseline="0" dirty="0" smtClean="0"/>
              <a:t> rebalancing process in Manhattan.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4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Explored Q2 data: Total</a:t>
            </a:r>
            <a:r>
              <a:rPr lang="en-US" sz="1200" baseline="0" dirty="0" smtClean="0"/>
              <a:t> number of trips in a given day – Between April1 – June 30</a:t>
            </a:r>
            <a:r>
              <a:rPr lang="en-US" sz="1200" baseline="30000" dirty="0" smtClean="0"/>
              <a:t>th</a:t>
            </a:r>
            <a:r>
              <a:rPr lang="en-US" sz="120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2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Total miles driven</a:t>
            </a:r>
            <a:r>
              <a:rPr lang="en-US" sz="1200" baseline="0" dirty="0" smtClean="0"/>
              <a:t> per day for Q2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Positive</a:t>
            </a:r>
            <a:r>
              <a:rPr lang="en-US" sz="1200" baseline="0" dirty="0" smtClean="0"/>
              <a:t> growth; Members increasing. City bike has over 250K annual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As the summer approaching, people are buying more daily passes. This could be due to the</a:t>
            </a:r>
            <a:r>
              <a:rPr lang="en-US" sz="1200" baseline="0" dirty="0" smtClean="0"/>
              <a:t> inflow of tourist in the New York. Some of the dips we notice in May and June could be due to the bad weather,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B93F-A86D-5241-A1A0-43AC303DC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6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CE447-133D-AC4C-A146-4276177F8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MSDS 460 –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5F74E9-E1FA-EF45-A82A-0B3DA10D2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Optimization With </a:t>
            </a:r>
            <a:r>
              <a:rPr lang="en-US" sz="3600" dirty="0" err="1" smtClean="0"/>
              <a:t>Citibike</a:t>
            </a:r>
            <a:r>
              <a:rPr lang="en-US" sz="3600" dirty="0" smtClean="0"/>
              <a:t> </a:t>
            </a:r>
            <a:r>
              <a:rPr lang="en-US" sz="3600" dirty="0"/>
              <a:t>Sharing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30CDED-6533-9349-BD63-BF5172BDB650}"/>
              </a:ext>
            </a:extLst>
          </p:cNvPr>
          <p:cNvSpPr txBox="1"/>
          <p:nvPr/>
        </p:nvSpPr>
        <p:spPr>
          <a:xfrm>
            <a:off x="9982200" y="4838700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Gurjeet Singh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Sri Seshadri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Rupesh Kothari</a:t>
            </a:r>
          </a:p>
        </p:txBody>
      </p:sp>
    </p:spTree>
    <p:extLst>
      <p:ext uri="{BB962C8B-B14F-4D97-AF65-F5344CB8AC3E}">
        <p14:creationId xmlns:p14="http://schemas.microsoft.com/office/powerpoint/2010/main" val="4281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0" y="1108880"/>
            <a:ext cx="11879236" cy="55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61"/>
          <a:stretch/>
        </p:blipFill>
        <p:spPr>
          <a:xfrm>
            <a:off x="223736" y="1225684"/>
            <a:ext cx="11767579" cy="54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115" y="521755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1CBA674-D968-7042-99A5-9ADDD4AC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12" y="1490530"/>
            <a:ext cx="11687783" cy="192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1E8CC-4382-1D4A-B092-C0009C511798}"/>
              </a:ext>
            </a:extLst>
          </p:cNvPr>
          <p:cNvSpPr txBox="1"/>
          <p:nvPr/>
        </p:nvSpPr>
        <p:spPr>
          <a:xfrm>
            <a:off x="778213" y="3651118"/>
            <a:ext cx="77588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Provided by </a:t>
            </a:r>
            <a:r>
              <a:rPr lang="en-US" sz="2400" dirty="0" err="1"/>
              <a:t>CitiBike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do Citi Bikers 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do they ride?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far do they go?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stations are most popular?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days of the week are most rides taken on?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 are the Bikers to some extent?</a:t>
            </a:r>
          </a:p>
        </p:txBody>
      </p:sp>
    </p:spTree>
    <p:extLst>
      <p:ext uri="{BB962C8B-B14F-4D97-AF65-F5344CB8AC3E}">
        <p14:creationId xmlns:p14="http://schemas.microsoft.com/office/powerpoint/2010/main" val="4105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896FC0-C654-C64A-A42D-919D1C50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D41D58-3954-724C-B1AE-43A1F96D4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be added</a:t>
            </a:r>
          </a:p>
          <a:p>
            <a:pPr lvl="1"/>
            <a:r>
              <a:rPr lang="en-US" dirty="0" smtClean="0"/>
              <a:t>Solver issues</a:t>
            </a:r>
          </a:p>
        </p:txBody>
      </p:sp>
    </p:spTree>
    <p:extLst>
      <p:ext uri="{BB962C8B-B14F-4D97-AF65-F5344CB8AC3E}">
        <p14:creationId xmlns:p14="http://schemas.microsoft.com/office/powerpoint/2010/main" val="28194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CCBF02-8A51-5948-A22C-283D72E7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80701"/>
            <a:ext cx="8610600" cy="1293028"/>
          </a:xfrm>
        </p:spPr>
        <p:txBody>
          <a:bodyPr/>
          <a:lstStyle/>
          <a:p>
            <a:r>
              <a:rPr lang="en-US" dirty="0"/>
              <a:t>Approach / Proposed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E16F3-6C1F-5E40-8837-72413EDD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Vehicle routing problem (VRP) is a combinatorial optimization and integer programming problem</a:t>
            </a:r>
          </a:p>
          <a:p>
            <a:r>
              <a:rPr lang="en-US" sz="2400" dirty="0"/>
              <a:t>Generalization of Traveling salesman problem with multiple vehicles/bikes</a:t>
            </a:r>
          </a:p>
          <a:p>
            <a:r>
              <a:rPr lang="en-US" sz="2400" dirty="0"/>
              <a:t>Essential solving optimal set of routes for a fleet of vehicles to traverse in order to deliver to bikes to meet the demand at all stations while picking bikes from stations that have excess capacity</a:t>
            </a:r>
          </a:p>
          <a:p>
            <a:r>
              <a:rPr lang="en-US" sz="2400" dirty="0"/>
              <a:t>Capacitated Vehicle Routing Problems (CVRP), where the vehicles have constraints on their maximum loads is what we use for our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542DC1-7D4A-9849-BC9B-478B1BED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2CA3E8-E045-0D47-94F2-5DEF3E6D2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We use a sample of bike stations for our optimization exercise</a:t>
            </a:r>
          </a:p>
          <a:p>
            <a:r>
              <a:rPr lang="en-US" sz="3600" dirty="0"/>
              <a:t>Assumptions on costs to move bikes around the stations</a:t>
            </a:r>
          </a:p>
          <a:p>
            <a:r>
              <a:rPr lang="en-US" sz="3600" dirty="0"/>
              <a:t>Do cost to distance relationship- formulate</a:t>
            </a:r>
          </a:p>
          <a:p>
            <a:r>
              <a:rPr lang="en-US" sz="3600" dirty="0"/>
              <a:t>Assumptions on excess demand and excess capacity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17E0D-7E6A-6D4E-A5BB-21A88AA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2008"/>
            <a:ext cx="8610600" cy="1293028"/>
          </a:xfrm>
        </p:spPr>
        <p:txBody>
          <a:bodyPr/>
          <a:lstStyle/>
          <a:p>
            <a:r>
              <a:rPr lang="en-US" dirty="0"/>
              <a:t>Selected station map with demand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DF8182-6DCC-E14B-A4B4-ED862072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6547"/>
            <a:ext cx="5795327" cy="508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30E75C-1B78-424D-AD4C-0B1C545C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26" y="1776547"/>
            <a:ext cx="6396674" cy="50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1672B-C7D3-094B-B63D-0FFC906A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911CD11-62EA-A445-9FF5-25361615D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08" y="2320430"/>
            <a:ext cx="24257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E102C-4483-EC4B-B1DC-7AD92416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" y="2993530"/>
            <a:ext cx="43942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54855E-050F-4D42-8C48-806DF7CBE77C}"/>
              </a:ext>
            </a:extLst>
          </p:cNvPr>
          <p:cNvSpPr txBox="1"/>
          <p:nvPr/>
        </p:nvSpPr>
        <p:spPr>
          <a:xfrm>
            <a:off x="5464885" y="2993530"/>
            <a:ext cx="6583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1 and 2 state that exactly one arc enters and exactly one leaves each vertex associated with a customer,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3 and 4 say that the number of vehicles leaving the depot is the same as the number entering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5 are the capacity cut constraints, which impose that the routes must be connected and that the demand on each route must not exceed the vehicle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6 are the integrality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02A8-F9BA-434C-AEFB-D06CB20C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4" y="358003"/>
            <a:ext cx="8610600" cy="1293028"/>
          </a:xfrm>
        </p:spPr>
        <p:txBody>
          <a:bodyPr/>
          <a:lstStyle/>
          <a:p>
            <a:r>
              <a:rPr lang="en-US" dirty="0"/>
              <a:t>Excel Solver -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CDB921C-D251-EC49-BEC5-BA557471C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75" y="1747483"/>
            <a:ext cx="8065743" cy="4024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8AFB84-F91D-754B-97F5-BF9B4456E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78"/>
          <a:stretch/>
        </p:blipFill>
        <p:spPr>
          <a:xfrm>
            <a:off x="8480697" y="1554579"/>
            <a:ext cx="3606800" cy="5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3510BB-DFBE-A541-BCFE-DB296D52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14992"/>
            <a:ext cx="8610600" cy="1293028"/>
          </a:xfrm>
        </p:spPr>
        <p:txBody>
          <a:bodyPr/>
          <a:lstStyle/>
          <a:p>
            <a:r>
              <a:rPr lang="en-US" dirty="0"/>
              <a:t>Limitation of solver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54A938-4095-2746-9D9C-36017247A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1926"/>
            <a:ext cx="10820400" cy="4536375"/>
          </a:xfrm>
        </p:spPr>
        <p:txBody>
          <a:bodyPr>
            <a:normAutofit/>
          </a:bodyPr>
          <a:lstStyle/>
          <a:p>
            <a:r>
              <a:rPr lang="en-US" dirty="0" smtClean="0"/>
              <a:t>The model as is would take lot of time to be solved.</a:t>
            </a:r>
          </a:p>
          <a:p>
            <a:r>
              <a:rPr lang="en-US" dirty="0" smtClean="0"/>
              <a:t>The excel based model was not conducive for supplying various demand scenarios for re-balancing.</a:t>
            </a:r>
          </a:p>
          <a:p>
            <a:pPr lvl="1"/>
            <a:r>
              <a:rPr lang="en-US" dirty="0" smtClean="0"/>
              <a:t>The decision variable cannot be a function of a RNG in </a:t>
            </a:r>
            <a:r>
              <a:rPr lang="en-US" dirty="0" smtClean="0"/>
              <a:t>ASPE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2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2" y="406564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Nation’s largest bike share program</a:t>
            </a:r>
          </a:p>
          <a:p>
            <a:pPr lvl="1"/>
            <a:r>
              <a:rPr lang="en-US" sz="2400" dirty="0" smtClean="0"/>
              <a:t>12,000 bikes</a:t>
            </a:r>
          </a:p>
          <a:p>
            <a:pPr lvl="1"/>
            <a:r>
              <a:rPr lang="en-US" sz="2400" dirty="0" smtClean="0"/>
              <a:t>750 stations across NY &amp; NJ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Program Benefits</a:t>
            </a:r>
          </a:p>
          <a:p>
            <a:pPr lvl="1"/>
            <a:r>
              <a:rPr lang="en-US" sz="2400" dirty="0" smtClean="0"/>
              <a:t>Save time &amp; money</a:t>
            </a:r>
          </a:p>
          <a:p>
            <a:pPr lvl="1"/>
            <a:r>
              <a:rPr lang="en-US" sz="2400" dirty="0" smtClean="0"/>
              <a:t>Explore and get active</a:t>
            </a:r>
          </a:p>
          <a:p>
            <a:pPr lvl="1"/>
            <a:r>
              <a:rPr lang="en-US" sz="2400" dirty="0" smtClean="0"/>
              <a:t>Go green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/>
              <a:t>www.citibikenyc.com 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3469769"/>
            <a:ext cx="6200775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25" y="2201993"/>
            <a:ext cx="24765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20620"/>
            <a:ext cx="8610600" cy="1293028"/>
          </a:xfrm>
        </p:spPr>
        <p:txBody>
          <a:bodyPr/>
          <a:lstStyle/>
          <a:p>
            <a:r>
              <a:rPr lang="en-US" dirty="0" smtClean="0"/>
              <a:t>Model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79177"/>
            <a:ext cx="10820400" cy="5016626"/>
          </a:xfrm>
        </p:spPr>
        <p:txBody>
          <a:bodyPr>
            <a:normAutofit/>
          </a:bodyPr>
          <a:lstStyle/>
          <a:p>
            <a:r>
              <a:rPr lang="en-US" dirty="0" smtClean="0"/>
              <a:t>Vehicle Routing Problem </a:t>
            </a:r>
            <a:r>
              <a:rPr lang="mr-IN" dirty="0" smtClean="0"/>
              <a:t>–</a:t>
            </a:r>
            <a:endParaRPr lang="en-US" dirty="0" smtClean="0"/>
          </a:p>
          <a:p>
            <a:pPr lvl="1"/>
            <a:r>
              <a:rPr lang="en-US" dirty="0" smtClean="0"/>
              <a:t>Pick up and Delivery with Capacity constraints.</a:t>
            </a:r>
          </a:p>
          <a:p>
            <a:pPr lvl="2"/>
            <a:r>
              <a:rPr lang="en-US" dirty="0" smtClean="0"/>
              <a:t>Fixed capacity for vehicle.</a:t>
            </a:r>
          </a:p>
          <a:p>
            <a:pPr lvl="2"/>
            <a:r>
              <a:rPr lang="en-US" dirty="0" smtClean="0"/>
              <a:t>Consignment has specific pick up and drop off points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Pick up and Delivery with Time window constraints.</a:t>
            </a:r>
          </a:p>
          <a:p>
            <a:pPr lvl="2"/>
            <a:r>
              <a:rPr lang="en-US" dirty="0" smtClean="0"/>
              <a:t>Same as above</a:t>
            </a:r>
          </a:p>
          <a:p>
            <a:pPr lvl="2"/>
            <a:r>
              <a:rPr lang="en-US" dirty="0" smtClean="0"/>
              <a:t>Includes constraints for when consignment is picked up and delivered</a:t>
            </a:r>
          </a:p>
          <a:p>
            <a:pPr lvl="3"/>
            <a:r>
              <a:rPr lang="en-US" dirty="0" smtClean="0"/>
              <a:t>FedEx, UPS, Uber, Lyft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Capacity Constraint only.</a:t>
            </a:r>
          </a:p>
          <a:p>
            <a:pPr lvl="2"/>
            <a:r>
              <a:rPr lang="en-US" dirty="0" smtClean="0"/>
              <a:t>Ideal for our use case.</a:t>
            </a:r>
          </a:p>
          <a:p>
            <a:pPr lvl="2"/>
            <a:r>
              <a:rPr lang="en-US" dirty="0" smtClean="0"/>
              <a:t>Do not need specific drop off location for any particular bike.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umber of bikes in truck is made &gt;= 0 as a constraint, for solution to work</a:t>
            </a:r>
            <a:r>
              <a:rPr lang="en-US" dirty="0" smtClean="0"/>
              <a:t>. 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8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02A8-F9BA-434C-AEFB-D06CB20C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formulation-Python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4585F9-01CD-C44C-BF00-0912C59C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69" y="1945888"/>
            <a:ext cx="6647001" cy="469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321B46-A551-6142-974B-E1B6243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1"/>
            <a:ext cx="6507500" cy="30060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0FA4658-E774-8C4D-A36F-FB48AC053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2704" y="2726131"/>
            <a:ext cx="341569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8195"/>
            <a:ext cx="8610600" cy="1293028"/>
          </a:xfrm>
        </p:spPr>
        <p:txBody>
          <a:bodyPr/>
          <a:lstStyle/>
          <a:p>
            <a:r>
              <a:rPr lang="en-US" dirty="0" smtClean="0"/>
              <a:t>VRP  - Capacity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1223"/>
            <a:ext cx="10820400" cy="5002305"/>
          </a:xfrm>
        </p:spPr>
        <p:txBody>
          <a:bodyPr>
            <a:normAutofit/>
          </a:bodyPr>
          <a:lstStyle/>
          <a:p>
            <a:r>
              <a:rPr lang="en-US" dirty="0"/>
              <a:t>The model needs a seed of possible solutions to be further optimized</a:t>
            </a:r>
          </a:p>
          <a:p>
            <a:pPr lvl="1"/>
            <a:r>
              <a:rPr lang="en-US" dirty="0"/>
              <a:t>Heuristic approach</a:t>
            </a:r>
          </a:p>
          <a:p>
            <a:pPr lvl="1"/>
            <a:r>
              <a:rPr lang="en-US" dirty="0"/>
              <a:t>Constraints programming </a:t>
            </a:r>
          </a:p>
          <a:p>
            <a:r>
              <a:rPr lang="en-US" dirty="0"/>
              <a:t>  Further optimize the model using Mixed Integer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Reference :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Dumitrescu</a:t>
            </a:r>
            <a:r>
              <a:rPr lang="en-US" dirty="0"/>
              <a:t>, S. </a:t>
            </a:r>
            <a:r>
              <a:rPr lang="en-US" dirty="0" err="1"/>
              <a:t>Ropke</a:t>
            </a:r>
            <a:r>
              <a:rPr lang="en-US" dirty="0"/>
              <a:t>, J.-F. </a:t>
            </a:r>
            <a:r>
              <a:rPr lang="en-US" dirty="0" err="1"/>
              <a:t>Cordeau</a:t>
            </a:r>
            <a:r>
              <a:rPr lang="en-US" dirty="0"/>
              <a:t>, and G. </a:t>
            </a:r>
            <a:r>
              <a:rPr lang="en-US" dirty="0" err="1"/>
              <a:t>Laporte</a:t>
            </a:r>
            <a:r>
              <a:rPr lang="en-US" dirty="0"/>
              <a:t>, “The traveling salesman problem with pickup and delivery: polyhedral results and a branch-and-cut algorithm,” </a:t>
            </a:r>
            <a:r>
              <a:rPr lang="en-US" i="1" dirty="0"/>
              <a:t>Math. Program.</a:t>
            </a:r>
            <a:r>
              <a:rPr lang="en-US" dirty="0"/>
              <a:t>, vol. 121, no. 2, p. 269, Jul. 2008.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dirty="0"/>
              <a:t>. J. O’Neil and K. Hoﬀman, “Exact Methods for Solving Traveling Salesman Problems with Pickup and Delivery in Real Time,” p. 30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/optimization/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F1CD23-02EB-8240-BBDB-474A0DAA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CBAAC35-0894-C547-96EB-9E2F11556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43" y="2158415"/>
            <a:ext cx="1028256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9F731-0F75-054E-B8F2-0E0A2830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6E87B7-A573-444E-B6D4-3E03E1CEC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F7B000-C79F-5E4F-8905-73571DCC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7E489C-7700-1346-8AB9-FE004123C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other variations of VRP that can be applied to our situation</a:t>
            </a:r>
          </a:p>
          <a:p>
            <a:pPr lvl="1"/>
            <a:r>
              <a:rPr lang="en-US" dirty="0"/>
              <a:t>Vehicle Routing Problem with Time Windows (VRPTW): The delivery locations have time windows within which the deliveries (or visits) must be made.</a:t>
            </a:r>
          </a:p>
          <a:p>
            <a:pPr lvl="1"/>
            <a:r>
              <a:rPr lang="en-US" dirty="0"/>
              <a:t>Vehicle Routing Problem with Multiple Trips (VRPMT): The vehicles can do more than one route.</a:t>
            </a:r>
          </a:p>
          <a:p>
            <a:pPr lvl="1"/>
            <a:r>
              <a:rPr lang="en-US" dirty="0"/>
              <a:t>Open Vehicle Routing Problem (OVRP): Vehicles are not required to return to the depot.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C211E-62DE-0946-8203-11D4DD47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B3B063-9411-A647-BD27-DAEF93E0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895" y="247538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7" y="247538"/>
            <a:ext cx="1855348" cy="84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1752321"/>
            <a:ext cx="10377488" cy="47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17"/>
          <a:stretch/>
        </p:blipFill>
        <p:spPr>
          <a:xfrm>
            <a:off x="635541" y="1001949"/>
            <a:ext cx="10726365" cy="56564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73895" y="0"/>
            <a:ext cx="8610600" cy="12930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3" y="145059"/>
            <a:ext cx="1563519" cy="7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46CD6-6C0F-1145-A8A3-A2D0FF98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988" y="190441"/>
            <a:ext cx="8610600" cy="1293028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9" y="1486887"/>
            <a:ext cx="6299620" cy="5113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51" y="190441"/>
            <a:ext cx="1809503" cy="82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351" y="1363017"/>
            <a:ext cx="3910316" cy="2930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1352" t="10962" r="11294" b="11004"/>
          <a:stretch/>
        </p:blipFill>
        <p:spPr>
          <a:xfrm>
            <a:off x="7441862" y="4375082"/>
            <a:ext cx="3375295" cy="2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46CD6-6C0F-1145-A8A3-A2D0FF98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988" y="190441"/>
            <a:ext cx="8610600" cy="12930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New York City bike Rebalancing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0" y="190441"/>
            <a:ext cx="2101377" cy="953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49" t="811" r="70" b="811"/>
          <a:stretch/>
        </p:blipFill>
        <p:spPr>
          <a:xfrm>
            <a:off x="749029" y="1235412"/>
            <a:ext cx="10447507" cy="5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1183532"/>
            <a:ext cx="11720580" cy="54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58" y="1183532"/>
            <a:ext cx="11701360" cy="54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723BA-AC6D-284B-B3AA-86E3A299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855" y="200742"/>
            <a:ext cx="8610600" cy="98279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5"/>
          <a:stretch/>
        </p:blipFill>
        <p:spPr>
          <a:xfrm>
            <a:off x="136187" y="1054278"/>
            <a:ext cx="11859788" cy="55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7773</TotalTime>
  <Words>868</Words>
  <Application>Microsoft Macintosh PowerPoint</Application>
  <PresentationFormat>Widescreen</PresentationFormat>
  <Paragraphs>160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Mangal</vt:lpstr>
      <vt:lpstr>Arial</vt:lpstr>
      <vt:lpstr>Vapor Trail</vt:lpstr>
      <vt:lpstr>MSDS 460 – Final Project</vt:lpstr>
      <vt:lpstr>introduction</vt:lpstr>
      <vt:lpstr>introduction</vt:lpstr>
      <vt:lpstr>introduction</vt:lpstr>
      <vt:lpstr>Objective</vt:lpstr>
      <vt:lpstr>New York City bike Rebalancing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Challenges</vt:lpstr>
      <vt:lpstr>Approach / Proposed methodologies</vt:lpstr>
      <vt:lpstr>Assumptions</vt:lpstr>
      <vt:lpstr>Selected station map with demand </vt:lpstr>
      <vt:lpstr>Model formulation</vt:lpstr>
      <vt:lpstr>Excel Solver - Setup</vt:lpstr>
      <vt:lpstr>Limitation of solver approach</vt:lpstr>
      <vt:lpstr>Model choices</vt:lpstr>
      <vt:lpstr>model formulation-Python</vt:lpstr>
      <vt:lpstr>VRP  - Capacity constraint</vt:lpstr>
      <vt:lpstr>Results-python</vt:lpstr>
      <vt:lpstr>conclusion</vt:lpstr>
      <vt:lpstr>Future options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optimization</dc:title>
  <dc:creator>Rupesh Kothari</dc:creator>
  <cp:lastModifiedBy>Sri Seshadri</cp:lastModifiedBy>
  <cp:revision>118</cp:revision>
  <dcterms:created xsi:type="dcterms:W3CDTF">2018-08-17T02:43:35Z</dcterms:created>
  <dcterms:modified xsi:type="dcterms:W3CDTF">2018-08-27T23:16:44Z</dcterms:modified>
</cp:coreProperties>
</file>